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7" r:id="rId5"/>
    <p:sldId id="442" r:id="rId6"/>
    <p:sldId id="416" r:id="rId7"/>
    <p:sldId id="439" r:id="rId8"/>
    <p:sldId id="396" r:id="rId9"/>
    <p:sldId id="440" r:id="rId10"/>
    <p:sldId id="441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24"/>
    <a:srgbClr val="C00000"/>
    <a:srgbClr val="4F81BD"/>
    <a:srgbClr val="404040"/>
    <a:srgbClr val="4AACC6"/>
    <a:srgbClr val="8064A2"/>
    <a:srgbClr val="9BBB59"/>
    <a:srgbClr val="4B7FBC"/>
    <a:srgbClr val="BF4D4A"/>
    <a:srgbClr val="70001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16E17-7D45-2F80-3D6D-44E22AD7A0B4}" v="20" dt="2020-09-21T15:11:20.277"/>
    <p1510:client id="{9EFA1ACF-839C-4006-B476-597671D255A5}" v="3" dt="2020-09-21T15:16:18.472"/>
    <p1510:client id="{CAE6ECD2-FF85-474B-99D6-E2A451551A52}" v="1016" dt="2020-09-21T13:26:22.302"/>
    <p1510:client id="{EFABE27C-4D66-1794-30D5-976231506B6F}" v="2" dt="2020-09-20T15:31:59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69456" autoAdjust="0"/>
  </p:normalViewPr>
  <p:slideViewPr>
    <p:cSldViewPr snapToGrid="0" snapToObjects="1">
      <p:cViewPr varScale="1">
        <p:scale>
          <a:sx n="87" d="100"/>
          <a:sy n="87" d="100"/>
        </p:scale>
        <p:origin x="2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3200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7/11/2016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EB0BBB-9D08-495A-A5E3-A8F73F139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136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E366C7-1CE9-4F42-AE88-C4781F677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937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9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90% Scenario is $21.1M less than FY21 baseline.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1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840" y="5329928"/>
            <a:ext cx="7772400" cy="584775"/>
          </a:xfrm>
        </p:spPr>
        <p:txBody>
          <a:bodyPr lIns="0" tIns="0" rIns="0" bIns="0" anchor="b" anchorCtr="0">
            <a:spAutoFit/>
          </a:bodyPr>
          <a:lstStyle>
            <a:lvl1pPr algn="l">
              <a:defRPr sz="3800" b="1">
                <a:solidFill>
                  <a:srgbClr val="7000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840" y="6019547"/>
            <a:ext cx="6148628" cy="369332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93" y="5973113"/>
            <a:ext cx="772306" cy="772306"/>
          </a:xfrm>
          <a:prstGeom prst="rect">
            <a:avLst/>
          </a:prstGeom>
        </p:spPr>
      </p:pic>
      <p:pic>
        <p:nvPicPr>
          <p:cNvPr id="6" name="Picture 5" descr="ODE_LOGO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3424" y="6254422"/>
            <a:ext cx="1464088" cy="2689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7000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44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9821E-1C48-4F9A-92FA-391CC6DD7E19}"/>
              </a:ext>
            </a:extLst>
          </p:cNvPr>
          <p:cNvSpPr txBox="1"/>
          <p:nvPr userDrawn="1"/>
        </p:nvSpPr>
        <p:spPr>
          <a:xfrm>
            <a:off x="4086970" y="6434111"/>
            <a:ext cx="9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2DF11E4-2D1E-4BBF-BC0C-F39D7FB9AE71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700017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0796" y="5226617"/>
            <a:ext cx="8318568" cy="984885"/>
          </a:xfrm>
        </p:spPr>
        <p:txBody>
          <a:bodyPr/>
          <a:lstStyle/>
          <a:p>
            <a:r>
              <a:rPr lang="en-US" sz="3200" dirty="0"/>
              <a:t>Department Budget Request Discussion: FY2022-2023 Biennium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6421" y="6250830"/>
            <a:ext cx="6400800" cy="369332"/>
          </a:xfrm>
        </p:spPr>
        <p:txBody>
          <a:bodyPr/>
          <a:lstStyle/>
          <a:p>
            <a:r>
              <a:rPr lang="en-US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194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2058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261149"/>
            <a:chOff x="457200" y="1103531"/>
            <a:chExt cx="3611880" cy="4748630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Budget Control Totals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62087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FY21 Baseline: 						$7,746,786,710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90% Budget Control Total: 		$7,725,609,438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Continuing Budget Control Total: </a:t>
              </a:r>
            </a:p>
            <a:p>
              <a:pPr marL="2513013" lvl="5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FY22 -				$7,745,083,892</a:t>
              </a:r>
            </a:p>
            <a:p>
              <a:pPr marL="2513013" lvl="5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FY23 - 			$7,745,960,148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6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 Scenario Approach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Eliminate all legislative earmarks.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Eliminate one-time expenses.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b="1" dirty="0">
                  <a:solidFill>
                    <a:srgbClr val="FF0000"/>
                  </a:solidFill>
                  <a:latin typeface="Arial"/>
                  <a:cs typeface="Arial"/>
                </a:rPr>
                <a:t>No reductions to Early Childhood Education or Literacy Improvement. 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Reprioritize resources to limit reductions to program/priority line items to </a:t>
              </a:r>
              <a:r>
                <a:rPr lang="en-US" sz="2800" b="1" dirty="0">
                  <a:solidFill>
                    <a:srgbClr val="FF0000"/>
                  </a:solidFill>
                  <a:latin typeface="Arial"/>
                  <a:cs typeface="Arial"/>
                </a:rPr>
                <a:t>4.5%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Reduce operating line items by </a:t>
              </a:r>
              <a:r>
                <a:rPr lang="en-US" sz="2800" b="1" dirty="0">
                  <a:solidFill>
                    <a:srgbClr val="FF0000"/>
                  </a:solidFill>
                  <a:latin typeface="Arial"/>
                  <a:cs typeface="Arial"/>
                </a:rPr>
                <a:t>11.4%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Strive for fairness in how line items are treated. 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3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Continuing Scenario Approach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Assumes statutory status quo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Eliminate all legislative earmarks.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Eliminate one-time expenses.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b="1" dirty="0">
                  <a:solidFill>
                    <a:srgbClr val="FF0000"/>
                  </a:solidFill>
                  <a:latin typeface="Arial"/>
                  <a:cs typeface="Arial"/>
                </a:rPr>
                <a:t>Flat fund the Literacy Improvement line.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Restore some funding to Assessment and Accountability line items. 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Add remaining funds to Early Childhood Education line item as top program priority. </a:t>
              </a:r>
              <a:endParaRPr lang="en-US" sz="2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2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615"/>
            <a:ext cx="8229600" cy="3693319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Board Priorities For Consideration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Beyond Continuing Scenario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(Appendix A)</a:t>
            </a:r>
          </a:p>
        </p:txBody>
      </p:sp>
    </p:spTree>
    <p:extLst>
      <p:ext uri="{BB962C8B-B14F-4D97-AF65-F5344CB8AC3E}">
        <p14:creationId xmlns:p14="http://schemas.microsoft.com/office/powerpoint/2010/main" val="29952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457200" y="786955"/>
            <a:ext cx="8360229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Board Priorities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Early Childhood Education (Strategy 8)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Literacy (Strategy 9)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Effective Teaching and Excellent Instruction (Strategy 1 &amp; 3)</a:t>
              </a:r>
            </a:p>
            <a:p>
              <a:pPr marL="227013" lvl="0" indent="-227013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High School Success and Post-Secondary Connections (Strategy 10) – including Adult Education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3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189" y="5590"/>
            <a:ext cx="9183190" cy="6374484"/>
          </a:xfrm>
        </p:spPr>
      </p:pic>
      <p:grpSp>
        <p:nvGrpSpPr>
          <p:cNvPr id="5" name="Group 4"/>
          <p:cNvGrpSpPr/>
          <p:nvPr/>
        </p:nvGrpSpPr>
        <p:grpSpPr>
          <a:xfrm>
            <a:off x="313944" y="786955"/>
            <a:ext cx="8516112" cy="5097789"/>
            <a:chOff x="457200" y="1103531"/>
            <a:chExt cx="3611880" cy="460118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57200" y="1103531"/>
              <a:ext cx="3611880" cy="1127760"/>
            </a:xfrm>
            <a:prstGeom prst="round2Same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Board Priorities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31291"/>
              <a:ext cx="3611880" cy="3473424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6695" lvl="0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Meeting the Needs of the Whole Child (Strategy 7)</a:t>
              </a:r>
            </a:p>
            <a:p>
              <a:pPr marL="226695" lvl="0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Program Reductions</a:t>
              </a:r>
            </a:p>
            <a:p>
              <a:pPr marL="1141095" lvl="2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Assessments</a:t>
              </a:r>
            </a:p>
            <a:p>
              <a:pPr marL="1141095" lvl="2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Accountability</a:t>
              </a:r>
            </a:p>
            <a:p>
              <a:pPr marL="226695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schemeClr val="tx1"/>
                  </a:solidFill>
                  <a:latin typeface="Arial"/>
                  <a:cs typeface="Arial"/>
                </a:rPr>
                <a:t>Direct Funding </a:t>
              </a:r>
              <a:r>
                <a:rPr lang="en-US" sz="2800" b="1" dirty="0">
                  <a:solidFill>
                    <a:srgbClr val="FF0000"/>
                  </a:solidFill>
                  <a:latin typeface="Arial"/>
                  <a:cs typeface="Arial"/>
                </a:rPr>
                <a:t>and Reduction </a:t>
              </a:r>
              <a:r>
                <a:rPr lang="en-US" sz="2800" dirty="0">
                  <a:solidFill>
                    <a:schemeClr val="tx1"/>
                  </a:solidFill>
                  <a:latin typeface="Arial"/>
                  <a:cs typeface="Arial"/>
                </a:rPr>
                <a:t>of EdChoice Scholarship Program</a:t>
              </a:r>
            </a:p>
            <a:p>
              <a:pPr marL="226695" indent="-226695">
                <a:spcBef>
                  <a:spcPct val="20000"/>
                </a:spcBef>
                <a:buFont typeface="Arial"/>
                <a:buChar char="•"/>
              </a:pPr>
              <a:r>
                <a:rPr lang="en-US" sz="2800" dirty="0">
                  <a:solidFill>
                    <a:prstClr val="black"/>
                  </a:solidFill>
                  <a:latin typeface="Arial"/>
                  <a:cs typeface="Arial"/>
                </a:rPr>
                <a:t>ODE Operational Items </a:t>
              </a:r>
              <a:r>
                <a:rPr lang="en-US" sz="2800" b="1" dirty="0">
                  <a:solidFill>
                    <a:srgbClr val="FF0000"/>
                  </a:solidFill>
                  <a:latin typeface="Arial"/>
                  <a:cs typeface="Arial"/>
                </a:rPr>
                <a:t>including research funding.</a:t>
              </a:r>
              <a:endParaRPr lang="en-US" sz="28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3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66" y="1597902"/>
            <a:ext cx="6341633" cy="422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1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E809148100D43A86B45AA249015BA" ma:contentTypeVersion="6" ma:contentTypeDescription="Create a new document." ma:contentTypeScope="" ma:versionID="7f3c4b212245ebe99de12c6c12746d6a">
  <xsd:schema xmlns:xsd="http://www.w3.org/2001/XMLSchema" xmlns:xs="http://www.w3.org/2001/XMLSchema" xmlns:p="http://schemas.microsoft.com/office/2006/metadata/properties" xmlns:ns3="ae304d90-5c1e-412e-a545-8dd7cdeeddc4" xmlns:ns4="040e45b3-a8c9-4948-baa1-37877ef09a95" targetNamespace="http://schemas.microsoft.com/office/2006/metadata/properties" ma:root="true" ma:fieldsID="a71eacb6ce468e47559611096072c5b3" ns3:_="" ns4:_="">
    <xsd:import namespace="ae304d90-5c1e-412e-a545-8dd7cdeeddc4"/>
    <xsd:import namespace="040e45b3-a8c9-4948-baa1-37877ef09a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04d90-5c1e-412e-a545-8dd7cdeed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e45b3-a8c9-4948-baa1-37877ef09a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9E6BB-F77E-4243-8131-B557B6555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304d90-5c1e-412e-a545-8dd7cdeeddc4"/>
    <ds:schemaRef ds:uri="040e45b3-a8c9-4948-baa1-37877ef09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D2911D-FECC-44E8-9291-39E53086979E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40e45b3-a8c9-4948-baa1-37877ef09a95"/>
    <ds:schemaRef ds:uri="ae304d90-5c1e-412e-a545-8dd7cdeeddc4"/>
  </ds:schemaRefs>
</ds:datastoreItem>
</file>

<file path=customXml/itemProps3.xml><?xml version="1.0" encoding="utf-8"?>
<ds:datastoreItem xmlns:ds="http://schemas.openxmlformats.org/officeDocument/2006/customXml" ds:itemID="{E51F1CD5-1DF8-49D0-8E44-CB930C7DB1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Macintosh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Department Budget Request Discussion: FY2022-2023 Biennium</vt:lpstr>
      <vt:lpstr>PowerPoint Presentation</vt:lpstr>
      <vt:lpstr>PowerPoint Presentation</vt:lpstr>
      <vt:lpstr>PowerPoint Presentation</vt:lpstr>
      <vt:lpstr>Board Priorities For Consideration  Beyond Continuing Scenario (Appendix A)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Budget Request Discussion: FY2022-2023 Biennium</dc:title>
  <dc:creator/>
  <cp:lastModifiedBy/>
  <cp:revision>3</cp:revision>
  <dcterms:created xsi:type="dcterms:W3CDTF">2016-07-05T23:18:54Z</dcterms:created>
  <dcterms:modified xsi:type="dcterms:W3CDTF">2020-10-16T17:41:11Z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0x0101007D3E809148100D43A86B45AA249015BA</vt:lpwstr>
  </property>
</Properties>
</file>